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9" r:id="rId2"/>
  </p:sldMasterIdLst>
  <p:notesMasterIdLst>
    <p:notesMasterId r:id="rId22"/>
  </p:notesMasterIdLst>
  <p:handoutMasterIdLst>
    <p:handoutMasterId r:id="rId23"/>
  </p:handoutMasterIdLst>
  <p:sldIdLst>
    <p:sldId id="465" r:id="rId3"/>
    <p:sldId id="466" r:id="rId4"/>
    <p:sldId id="445" r:id="rId5"/>
    <p:sldId id="467" r:id="rId6"/>
    <p:sldId id="468" r:id="rId7"/>
    <p:sldId id="471" r:id="rId8"/>
    <p:sldId id="469" r:id="rId9"/>
    <p:sldId id="472" r:id="rId10"/>
    <p:sldId id="470" r:id="rId11"/>
    <p:sldId id="473" r:id="rId12"/>
    <p:sldId id="454" r:id="rId13"/>
    <p:sldId id="458" r:id="rId14"/>
    <p:sldId id="409" r:id="rId15"/>
    <p:sldId id="413" r:id="rId16"/>
    <p:sldId id="410" r:id="rId17"/>
    <p:sldId id="411" r:id="rId18"/>
    <p:sldId id="414" r:id="rId19"/>
    <p:sldId id="459" r:id="rId20"/>
    <p:sldId id="460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ED6"/>
    <a:srgbClr val="E4FDCB"/>
    <a:srgbClr val="5F5F5F"/>
    <a:srgbClr val="0070BC"/>
    <a:srgbClr val="5DBDFF"/>
    <a:srgbClr val="0099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05" autoAdjust="0"/>
    <p:restoredTop sz="94404" autoAdjust="0"/>
  </p:normalViewPr>
  <p:slideViewPr>
    <p:cSldViewPr>
      <p:cViewPr varScale="1">
        <p:scale>
          <a:sx n="67" d="100"/>
          <a:sy n="67" d="100"/>
        </p:scale>
        <p:origin x="-120" y="-210"/>
      </p:cViewPr>
      <p:guideLst>
        <p:guide orient="horz" pos="2256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8" tIns="43640" rIns="87278" bIns="43640" numCol="1" anchor="t" anchorCtr="0" compatLnSpc="1">
            <a:prstTxWarp prst="textNoShape">
              <a:avLst/>
            </a:prstTxWarp>
          </a:bodyPr>
          <a:lstStyle>
            <a:lvl1pPr defTabSz="873125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8" tIns="43640" rIns="87278" bIns="43640" numCol="1" anchor="t" anchorCtr="0" compatLnSpc="1">
            <a:prstTxWarp prst="textNoShape">
              <a:avLst/>
            </a:prstTxWarp>
          </a:bodyPr>
          <a:lstStyle>
            <a:lvl1pPr algn="r" defTabSz="873125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1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8" tIns="43640" rIns="87278" bIns="43640" numCol="1" anchor="b" anchorCtr="0" compatLnSpc="1">
            <a:prstTxWarp prst="textNoShape">
              <a:avLst/>
            </a:prstTxWarp>
          </a:bodyPr>
          <a:lstStyle>
            <a:lvl1pPr defTabSz="873125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1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8" tIns="43640" rIns="87278" bIns="43640" numCol="1" anchor="b" anchorCtr="0" compatLnSpc="1">
            <a:prstTxWarp prst="textNoShape">
              <a:avLst/>
            </a:prstTxWarp>
          </a:bodyPr>
          <a:lstStyle>
            <a:lvl1pPr algn="r" defTabSz="873125">
              <a:defRPr sz="1100" b="0"/>
            </a:lvl1pPr>
          </a:lstStyle>
          <a:p>
            <a:pPr>
              <a:defRPr/>
            </a:pPr>
            <a:fld id="{6BEAC5C0-0EF5-4AE1-8F6F-6FDCBFF7C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3" tIns="45266" rIns="90533" bIns="45266" numCol="1" anchor="t" anchorCtr="0" compatLnSpc="1">
            <a:prstTxWarp prst="textNoShape">
              <a:avLst/>
            </a:prstTxWarp>
          </a:bodyPr>
          <a:lstStyle>
            <a:lvl1pPr defTabSz="901700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3" tIns="45266" rIns="90533" bIns="45266" numCol="1" anchor="t" anchorCtr="0" compatLnSpc="1">
            <a:prstTxWarp prst="textNoShape">
              <a:avLst/>
            </a:prstTxWarp>
          </a:bodyPr>
          <a:lstStyle>
            <a:lvl1pPr algn="r" defTabSz="901700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3" tIns="45266" rIns="90533" bIns="452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3" tIns="45266" rIns="90533" bIns="45266" numCol="1" anchor="b" anchorCtr="0" compatLnSpc="1">
            <a:prstTxWarp prst="textNoShape">
              <a:avLst/>
            </a:prstTxWarp>
          </a:bodyPr>
          <a:lstStyle>
            <a:lvl1pPr defTabSz="901700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3" tIns="45266" rIns="90533" bIns="45266" numCol="1" anchor="b" anchorCtr="0" compatLnSpc="1">
            <a:prstTxWarp prst="textNoShape">
              <a:avLst/>
            </a:prstTxWarp>
          </a:bodyPr>
          <a:lstStyle>
            <a:lvl1pPr algn="r" defTabSz="901700">
              <a:defRPr sz="1100" b="0"/>
            </a:lvl1pPr>
          </a:lstStyle>
          <a:p>
            <a:pPr>
              <a:defRPr/>
            </a:pPr>
            <a:fld id="{45D0B436-2E6A-4DC7-9AED-B7C42233B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5530C-B993-4903-A658-ACD9B2DBAC8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9AC7E-8902-443C-99DD-26869C80453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E8935-F452-4202-855A-A4400E7F35F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EDCF0D-6867-4203-8C4E-6EF0E6FD047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DB5EB-D2B1-4490-9B17-A156BFEB0B2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400" b="0">
                <a:latin typeface="Calibri" pitchFamily="34" charset="0"/>
              </a:defRPr>
            </a:lvl1pPr>
          </a:lstStyle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 b="0" smtClean="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 b="0" smtClean="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b="0" smtClean="0">
                <a:solidFill>
                  <a:srgbClr val="003366"/>
                </a:solidFill>
                <a:latin typeface="Arial" charset="0"/>
              </a:endParaRPr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b="0" smtClean="0">
                <a:solidFill>
                  <a:srgbClr val="003366"/>
                </a:solidFill>
                <a:latin typeface="Arial" charset="0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133" name="Picture 13" descr="OhioPreservationCompac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233863"/>
            <a:ext cx="3886200" cy="16335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0"/>
            <a:ext cx="3760788" cy="6858000"/>
            <a:chOff x="0" y="0"/>
            <a:chExt cx="2016" cy="4320"/>
          </a:xfrm>
        </p:grpSpPr>
        <p:sp>
          <p:nvSpPr>
            <p:cNvPr id="2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1" name="Group 6"/>
          <p:cNvGrpSpPr>
            <a:grpSpLocks/>
          </p:cNvGrpSpPr>
          <p:nvPr/>
        </p:nvGrpSpPr>
        <p:grpSpPr bwMode="auto">
          <a:xfrm>
            <a:off x="228600" y="1752600"/>
            <a:ext cx="8686800" cy="319088"/>
            <a:chOff x="144" y="1248"/>
            <a:chExt cx="4656" cy="201"/>
          </a:xfrm>
        </p:grpSpPr>
        <p:sp>
          <p:nvSpPr>
            <p:cNvPr id="4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2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0"/>
            <a:ext cx="7772400" cy="9144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3775" y="2133600"/>
            <a:ext cx="76930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5" name="Picture 14" descr="OhioPreservationCompac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981200" cy="8334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17220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400" b="0">
                <a:latin typeface="Calibri" pitchFamily="34" charset="0"/>
              </a:defRPr>
            </a:lvl1pPr>
          </a:lstStyle>
          <a:p>
            <a:pPr>
              <a:defRPr/>
            </a:pPr>
            <a:fld id="{67EFA482-DD95-4B5A-B471-19C0954A59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3760788" cy="6858000"/>
            <a:chOff x="0" y="0"/>
            <a:chExt cx="2016" cy="4320"/>
          </a:xfrm>
        </p:grpSpPr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b="0" smtClean="0">
                <a:solidFill>
                  <a:srgbClr val="003366"/>
                </a:solidFill>
                <a:latin typeface="Arial" charset="0"/>
              </a:endParaRPr>
            </a:p>
          </p:txBody>
        </p:sp>
        <p:sp>
          <p:nvSpPr>
            <p:cNvPr id="4101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eaLnBrk="1" hangingPunct="1"/>
              <a:endParaRPr lang="en-US" b="0" smtClean="0">
                <a:solidFill>
                  <a:srgbClr val="003366"/>
                </a:solidFill>
                <a:latin typeface="Arial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8600" y="1752600"/>
            <a:ext cx="8686800" cy="319088"/>
            <a:chOff x="144" y="1248"/>
            <a:chExt cx="4656" cy="201"/>
          </a:xfrm>
        </p:grpSpPr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b="0" smtClean="0">
                <a:solidFill>
                  <a:srgbClr val="003366"/>
                </a:solidFill>
                <a:latin typeface="Arial" charset="0"/>
              </a:endParaRPr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b="0" smtClean="0">
                <a:solidFill>
                  <a:srgbClr val="003366"/>
                </a:solidFill>
                <a:latin typeface="Arial" charset="0"/>
              </a:endParaRPr>
            </a:p>
          </p:txBody>
        </p: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0"/>
            <a:ext cx="7772400" cy="9144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3775" y="2133600"/>
            <a:ext cx="76930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17220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600" b="1"/>
            </a:lvl1pPr>
          </a:lstStyle>
          <a:p>
            <a:pPr eaLnBrk="1" hangingPunct="1"/>
            <a:fld id="{5A8AE86F-AD0C-470F-921A-D63098273299}" type="slidenum">
              <a:rPr lang="en-US" smtClean="0">
                <a:solidFill>
                  <a:srgbClr val="003366"/>
                </a:solidFill>
                <a:latin typeface="Arial" charset="0"/>
              </a:rPr>
              <a:pPr eaLnBrk="1" hangingPunct="1"/>
              <a:t>‹#›</a:t>
            </a:fld>
            <a:endParaRPr lang="en-US" smtClean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4110" name="Picture 14" descr="OhioPreservationCompac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981200" cy="8334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915400" cy="1828800"/>
          </a:xfrm>
        </p:spPr>
        <p:txBody>
          <a:bodyPr/>
          <a:lstStyle/>
          <a:p>
            <a:r>
              <a:rPr lang="en-US" cap="small" dirty="0" smtClean="0"/>
              <a:t>2009 Affordable Housing and</a:t>
            </a:r>
            <a:br>
              <a:rPr lang="en-US" cap="small" dirty="0" smtClean="0"/>
            </a:br>
            <a:r>
              <a:rPr lang="en-US" cap="small" dirty="0" smtClean="0"/>
              <a:t>Energy Preservation Summit</a:t>
            </a:r>
            <a:endParaRPr lang="en-US" cap="small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2362200"/>
            <a:ext cx="3124200" cy="1371600"/>
          </a:xfrm>
        </p:spPr>
        <p:txBody>
          <a:bodyPr/>
          <a:lstStyle/>
          <a:p>
            <a:pPr algn="ctr"/>
            <a:r>
              <a:rPr lang="en-US" sz="2400" dirty="0" smtClean="0"/>
              <a:t>October 6</a:t>
            </a:r>
            <a:r>
              <a:rPr lang="en-US" sz="2400" baseline="30000" dirty="0" smtClean="0"/>
              <a:t>th</a:t>
            </a:r>
            <a:r>
              <a:rPr lang="en-US" sz="2400" dirty="0"/>
              <a:t>, </a:t>
            </a:r>
            <a:r>
              <a:rPr lang="en-US" sz="2400" dirty="0" smtClean="0"/>
              <a:t>2009</a:t>
            </a:r>
            <a:endParaRPr lang="en-US" sz="2400" dirty="0"/>
          </a:p>
          <a:p>
            <a:pPr algn="ctr"/>
            <a:r>
              <a:rPr lang="en-US" sz="2400" dirty="0"/>
              <a:t>Columbus, Ohio</a:t>
            </a:r>
          </a:p>
          <a:p>
            <a:pPr algn="ctr"/>
            <a:endParaRPr lang="en-US" sz="2400" dirty="0"/>
          </a:p>
        </p:txBody>
      </p:sp>
      <p:pic>
        <p:nvPicPr>
          <p:cNvPr id="4" name="Picture 3" descr="\\occh.org\users\users\jwelty\Window Of Opportunity\COHHIO Work and Agreement\COHHIO logo-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5401811"/>
            <a:ext cx="962462" cy="9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occh.org\users\users\jwelty\OCCH\Logo\20th Anniversay\OCCH_20thlogo_bann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0053" y="5486400"/>
            <a:ext cx="1507747" cy="67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Documents and Settings\jwelty\Local Settings\Temporary Internet Files\Content.Word\OHFA logo - colo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257800"/>
            <a:ext cx="929675" cy="100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924800" cy="914400"/>
          </a:xfrm>
        </p:spPr>
        <p:txBody>
          <a:bodyPr/>
          <a:lstStyle/>
          <a:p>
            <a:r>
              <a:rPr lang="en-US" dirty="0" smtClean="0"/>
              <a:t>State Preservation Policy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Preservation Loan Fund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2133600"/>
            <a:ext cx="7997825" cy="4572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Sized at $25M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400" dirty="0" smtClean="0"/>
              <a:t>Anticipated investors include:</a:t>
            </a:r>
          </a:p>
          <a:p>
            <a:pPr lvl="1" eaLnBrk="1" hangingPunct="1"/>
            <a:r>
              <a:rPr lang="en-US" sz="1600" dirty="0" smtClean="0"/>
              <a:t>MacArthur Foundation</a:t>
            </a:r>
          </a:p>
          <a:p>
            <a:pPr lvl="1" eaLnBrk="1" hangingPunct="1"/>
            <a:r>
              <a:rPr lang="en-US" sz="1600" dirty="0" smtClean="0"/>
              <a:t>OHFA</a:t>
            </a:r>
          </a:p>
          <a:p>
            <a:pPr lvl="1" eaLnBrk="1" hangingPunct="1"/>
            <a:r>
              <a:rPr lang="en-US" sz="1600" dirty="0" smtClean="0"/>
              <a:t>OCFC</a:t>
            </a:r>
          </a:p>
          <a:p>
            <a:pPr lvl="1" eaLnBrk="1" hangingPunct="1"/>
            <a:r>
              <a:rPr lang="en-US" sz="1600" dirty="0" smtClean="0"/>
              <a:t>Community Minded Banks – Fifth Third, Key, PNC, NCB, ____, </a:t>
            </a:r>
            <a:endParaRPr lang="en-US" sz="1600" dirty="0" smtClean="0"/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400" dirty="0" smtClean="0"/>
              <a:t>Time Line</a:t>
            </a:r>
          </a:p>
          <a:p>
            <a:pPr lvl="1" eaLnBrk="1" hangingPunct="1"/>
            <a:r>
              <a:rPr lang="en-US" sz="1600" dirty="0" smtClean="0"/>
              <a:t>May 2009 – Introduce fund to Investors</a:t>
            </a:r>
          </a:p>
          <a:p>
            <a:pPr lvl="1" eaLnBrk="1" hangingPunct="1"/>
            <a:r>
              <a:rPr lang="en-US" sz="1600" dirty="0" smtClean="0"/>
              <a:t>September </a:t>
            </a:r>
            <a:r>
              <a:rPr lang="en-US" sz="1600" dirty="0" smtClean="0"/>
              <a:t>200</a:t>
            </a:r>
            <a:r>
              <a:rPr lang="en-US" sz="1600" dirty="0" smtClean="0"/>
              <a:t>9………. </a:t>
            </a:r>
            <a:r>
              <a:rPr lang="en-US" sz="1600" dirty="0" smtClean="0"/>
              <a:t>– Source new loans</a:t>
            </a:r>
          </a:p>
          <a:p>
            <a:pPr lvl="1" eaLnBrk="1" hangingPunct="1"/>
            <a:r>
              <a:rPr lang="en-US" sz="1600" dirty="0" smtClean="0"/>
              <a:t>October 2009 – Close on investor funding</a:t>
            </a:r>
          </a:p>
          <a:p>
            <a:pPr lvl="1" eaLnBrk="1" hangingPunct="1"/>
            <a:r>
              <a:rPr lang="en-US" sz="1600" dirty="0" smtClean="0"/>
              <a:t>November </a:t>
            </a:r>
            <a:r>
              <a:rPr lang="en-US" sz="1600" dirty="0" smtClean="0"/>
              <a:t>2009 – Close on loans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Preservation Loan Products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993775" y="2133600"/>
            <a:ext cx="7693025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Provide “below market” interest rate to borrowers </a:t>
            </a:r>
          </a:p>
          <a:p>
            <a:pPr lvl="1" eaLnBrk="1" hangingPunct="1"/>
            <a:r>
              <a:rPr lang="en-US" sz="2000" dirty="0" smtClean="0"/>
              <a:t>A blended rate of bank money and grant/PRI funding (±3%)</a:t>
            </a:r>
          </a:p>
          <a:p>
            <a:pPr lvl="1" eaLnBrk="1" hangingPunct="1"/>
            <a:r>
              <a:rPr lang="en-US" sz="2000" dirty="0" smtClean="0"/>
              <a:t>Interest will accrue (may be paid quarterly)</a:t>
            </a:r>
          </a:p>
          <a:p>
            <a:pPr eaLnBrk="1" hangingPunct="1"/>
            <a:r>
              <a:rPr lang="en-US" sz="2400" dirty="0" smtClean="0"/>
              <a:t>Two loan products:</a:t>
            </a:r>
          </a:p>
          <a:p>
            <a:pPr lvl="1" eaLnBrk="1" hangingPunct="1"/>
            <a:r>
              <a:rPr lang="en-US" sz="2000" dirty="0" smtClean="0"/>
              <a:t>Predevelopment Loans – up to $150,000</a:t>
            </a:r>
          </a:p>
          <a:p>
            <a:pPr lvl="1" eaLnBrk="1" hangingPunct="1"/>
            <a:r>
              <a:rPr lang="en-US" sz="2000" dirty="0" smtClean="0"/>
              <a:t>Acquisition / Bridge Loans – up to $5,000,000</a:t>
            </a:r>
          </a:p>
          <a:p>
            <a:pPr lvl="1" eaLnBrk="1" hangingPunct="1"/>
            <a:r>
              <a:rPr lang="en-US" sz="2000" dirty="0" smtClean="0"/>
              <a:t>Limit of $5,000,000 per borrower/guarantor</a:t>
            </a:r>
          </a:p>
          <a:p>
            <a:pPr lvl="1" eaLnBrk="1" hangingPunct="1"/>
            <a:r>
              <a:rPr lang="en-US" sz="2000" dirty="0" smtClean="0"/>
              <a:t>Lending guidelines similar to the OAHLF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Rate </a:t>
            </a:r>
            <a:r>
              <a:rPr lang="en-US" dirty="0" smtClean="0">
                <a:latin typeface="Calibri" pitchFamily="34" charset="0"/>
              </a:rPr>
              <a:t>and Term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133600"/>
            <a:ext cx="7010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u="sng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>
                <a:latin typeface="Calibri" pitchFamily="34" charset="0"/>
              </a:rPr>
              <a:t>Interest Rate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Blended rate with a floor of _____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latin typeface="Calibri" pitchFamily="34" charset="0"/>
              </a:rPr>
              <a:t>Prime </a:t>
            </a:r>
            <a:r>
              <a:rPr lang="en-US" sz="2000" dirty="0" smtClean="0">
                <a:latin typeface="Calibri" pitchFamily="34" charset="0"/>
              </a:rPr>
              <a:t>minus ½ (3.25% - ½ % = 2.75%)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Interest </a:t>
            </a:r>
            <a:r>
              <a:rPr lang="en-US" sz="2400" dirty="0" smtClean="0">
                <a:latin typeface="Calibri" pitchFamily="34" charset="0"/>
              </a:rPr>
              <a:t>accrues for </a:t>
            </a:r>
            <a:r>
              <a:rPr lang="en-US" sz="2400" dirty="0" smtClean="0">
                <a:latin typeface="Calibri" pitchFamily="34" charset="0"/>
              </a:rPr>
              <a:t>life of loan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Variable rate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u="sng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>
                <a:latin typeface="Calibri" pitchFamily="34" charset="0"/>
              </a:rPr>
              <a:t>Term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Up to </a:t>
            </a:r>
            <a:r>
              <a:rPr lang="en-US" sz="2400" dirty="0" smtClean="0">
                <a:latin typeface="Calibri" pitchFamily="34" charset="0"/>
              </a:rPr>
              <a:t>36 </a:t>
            </a:r>
            <a:r>
              <a:rPr lang="en-US" sz="2400" dirty="0" smtClean="0">
                <a:latin typeface="Calibri" pitchFamily="34" charset="0"/>
              </a:rPr>
              <a:t>Months </a:t>
            </a:r>
            <a:r>
              <a:rPr lang="en-US" sz="2400" dirty="0" smtClean="0">
                <a:latin typeface="Calibri" pitchFamily="34" charset="0"/>
              </a:rPr>
              <a:t>or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Principal &amp; Interest repaid at construction loan </a:t>
            </a:r>
            <a:r>
              <a:rPr lang="en-US" sz="2400" dirty="0" smtClean="0">
                <a:latin typeface="Calibri" pitchFamily="34" charset="0"/>
              </a:rPr>
              <a:t>closing or refinance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60587B-A7E2-4CA5-8D09-F3EB8A3DF9C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Lending Guidelines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80</a:t>
            </a:r>
            <a:r>
              <a:rPr lang="en-US" sz="2400" dirty="0" smtClean="0">
                <a:latin typeface="Calibri" pitchFamily="34" charset="0"/>
                <a:cs typeface="Tahoma" charset="0"/>
              </a:rPr>
              <a:t>% of units must be affordable to 60% of AMI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All projects will entail either multifamily or single family properties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The minimum loan amount is </a:t>
            </a:r>
            <a:r>
              <a:rPr lang="en-US" sz="2400" dirty="0" smtClean="0">
                <a:latin typeface="Calibri" pitchFamily="34" charset="0"/>
                <a:cs typeface="Tahoma" charset="0"/>
              </a:rPr>
              <a:t>$25,000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Borrowers may be nonprofit, public housing authority or for-profit entities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The maximum lending limit per loan is </a:t>
            </a:r>
            <a:r>
              <a:rPr lang="en-US" sz="2400" dirty="0" smtClean="0">
                <a:latin typeface="Calibri" pitchFamily="34" charset="0"/>
                <a:cs typeface="Tahoma" charset="0"/>
              </a:rPr>
              <a:t>$5,000,000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The maximum lending limit per borrower is </a:t>
            </a:r>
            <a:r>
              <a:rPr lang="en-US" sz="2400" dirty="0" smtClean="0">
                <a:latin typeface="Calibri" pitchFamily="34" charset="0"/>
                <a:cs typeface="Tahoma" charset="0"/>
              </a:rPr>
              <a:t>$5,000,000</a:t>
            </a:r>
            <a:endParaRPr lang="en-US" sz="2400" dirty="0" smtClean="0">
              <a:latin typeface="Calibri" pitchFamily="34" charset="0"/>
              <a:cs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There are no prepayment penalties with any loan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Developer Fees and Operating Costs are not eligible for funding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46D292-861D-467E-BDF7-EB1681AE2EFD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Predevelopment </a:t>
            </a:r>
            <a:r>
              <a:rPr lang="en-US" dirty="0" smtClean="0">
                <a:latin typeface="Calibri" pitchFamily="34" charset="0"/>
              </a:rPr>
              <a:t>Loan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209800"/>
            <a:ext cx="7086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alibri" pitchFamily="34" charset="0"/>
              </a:rPr>
              <a:t>Maximum Loan Amount:  $150,000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</a:rPr>
              <a:t>Uses:  architectural drawings, zoning, permitting, legal fees, phase I environmental report, engineering, real estate taxes, soils report, OHFA fees, carryover costs, etc.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</a:rPr>
              <a:t>Collateral: full recourse guarantee and/or first mortgage if available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u="sng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u="sng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3FCCEE-14C3-4E10-A356-A94B3086C297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Acquisition </a:t>
            </a:r>
            <a:r>
              <a:rPr lang="en-US" dirty="0" smtClean="0">
                <a:latin typeface="Calibri" pitchFamily="34" charset="0"/>
              </a:rPr>
              <a:t>Loan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209800"/>
            <a:ext cx="75438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Calibri" pitchFamily="34" charset="0"/>
              </a:rPr>
              <a:t>Maximum Acquisition Loan - </a:t>
            </a:r>
            <a:r>
              <a:rPr lang="en-US" dirty="0" smtClean="0">
                <a:latin typeface="Calibri" pitchFamily="34" charset="0"/>
              </a:rPr>
              <a:t>$5,000,000</a:t>
            </a:r>
            <a:endParaRPr lang="en-US" dirty="0" smtClean="0"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Uses:  To assist in acquiring land and/or buildings</a:t>
            </a:r>
          </a:p>
          <a:p>
            <a:pPr eaLnBrk="1" hangingPunct="1"/>
            <a:r>
              <a:rPr lang="en-US" dirty="0" smtClean="0">
                <a:latin typeface="Calibri" pitchFamily="34" charset="0"/>
              </a:rPr>
              <a:t>Limited to 100% loan to value (as is)</a:t>
            </a:r>
          </a:p>
          <a:p>
            <a:pPr eaLnBrk="1" hangingPunct="1"/>
            <a:r>
              <a:rPr lang="en-US" dirty="0" smtClean="0">
                <a:latin typeface="Calibri" pitchFamily="34" charset="0"/>
              </a:rPr>
              <a:t>Collateral: full recourse guarantee and first mortgage</a:t>
            </a:r>
          </a:p>
          <a:p>
            <a:pPr eaLnBrk="1" hangingPunct="1"/>
            <a:endParaRPr lang="en-US" u="sng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endParaRPr lang="en-US" u="sng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F0A80C-A4F0-433A-AAD4-9D97BD769A26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Collateral &amp; Fees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993775" y="2133600"/>
            <a:ext cx="7693025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>
                <a:latin typeface="Calibri" pitchFamily="34" charset="0"/>
                <a:cs typeface="Tahoma" charset="0"/>
              </a:rPr>
              <a:t>Collateral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Guarantee from individual, parent of borrower, developer or another entity with net worth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First or Second Mortgage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Security Interest in </a:t>
            </a:r>
            <a:r>
              <a:rPr lang="en-US" sz="2400" dirty="0" smtClean="0">
                <a:latin typeface="Calibri" pitchFamily="34" charset="0"/>
                <a:cs typeface="Tahoma" charset="0"/>
              </a:rPr>
              <a:t>project and partner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Calibri" pitchFamily="34" charset="0"/>
              <a:cs typeface="Tahoma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>
                <a:latin typeface="Calibri" pitchFamily="34" charset="0"/>
                <a:cs typeface="Tahoma" charset="0"/>
              </a:rPr>
              <a:t>Fees</a:t>
            </a:r>
            <a:endParaRPr lang="en-US" sz="2400" u="sng" dirty="0" smtClean="0">
              <a:latin typeface="Calibri" pitchFamily="34" charset="0"/>
              <a:cs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Origination Fee – greater of $1,000 or 1%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Servicing Fee – greater of $1,000 or 1%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  <a:cs typeface="Tahoma" charset="0"/>
              </a:rPr>
              <a:t>Fees are paid at closing and rolled into loan </a:t>
            </a:r>
            <a:r>
              <a:rPr lang="en-US" sz="2400" dirty="0" smtClean="0">
                <a:latin typeface="Calibri" pitchFamily="34" charset="0"/>
                <a:cs typeface="Tahoma" charset="0"/>
              </a:rPr>
              <a:t>amount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The Borrower is responsible for title, recording, and other 3</a:t>
            </a:r>
            <a:r>
              <a:rPr lang="en-US" sz="2400" baseline="30000" dirty="0" smtClean="0">
                <a:latin typeface="Calibri" pitchFamily="34" charset="0"/>
              </a:rPr>
              <a:t>rd</a:t>
            </a:r>
            <a:r>
              <a:rPr lang="en-US" sz="2400" dirty="0" smtClean="0">
                <a:latin typeface="Calibri" pitchFamily="34" charset="0"/>
              </a:rPr>
              <a:t> party fees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60818B-2404-4EEE-BDC0-BED6D365E53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Loan Fund Operations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93775" y="2133600"/>
            <a:ext cx="7769225" cy="3952875"/>
          </a:xfrm>
        </p:spPr>
        <p:txBody>
          <a:bodyPr/>
          <a:lstStyle/>
          <a:p>
            <a:pPr eaLnBrk="1" hangingPunct="1"/>
            <a:r>
              <a:rPr lang="en-US" dirty="0" smtClean="0"/>
              <a:t>Origination, Underwriting &amp; Servicing – OCFC</a:t>
            </a:r>
          </a:p>
          <a:p>
            <a:pPr eaLnBrk="1" hangingPunct="1"/>
            <a:r>
              <a:rPr lang="en-US" dirty="0" smtClean="0"/>
              <a:t>Loan Committee – OHFA, OCCH/OCFC, COHHIO</a:t>
            </a:r>
          </a:p>
          <a:p>
            <a:pPr eaLnBrk="1" hangingPunct="1"/>
            <a:r>
              <a:rPr lang="en-US" dirty="0" smtClean="0"/>
              <a:t>Fund to exist for a term of 10 years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Questions, Thoughts and Ideas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775" y="2133600"/>
            <a:ext cx="7921625" cy="3952875"/>
          </a:xfrm>
        </p:spPr>
        <p:txBody>
          <a:bodyPr/>
          <a:lstStyle/>
          <a:p>
            <a:r>
              <a:rPr lang="en-US" dirty="0" smtClean="0"/>
              <a:t>The Ohio Preservation Compact</a:t>
            </a:r>
          </a:p>
          <a:p>
            <a:r>
              <a:rPr lang="en-US" dirty="0" smtClean="0"/>
              <a:t>Preservation Resources and Transactions</a:t>
            </a:r>
          </a:p>
          <a:p>
            <a:r>
              <a:rPr lang="en-US" dirty="0" smtClean="0"/>
              <a:t>Energy Efficiency Resources</a:t>
            </a:r>
          </a:p>
          <a:p>
            <a:r>
              <a:rPr lang="en-US" dirty="0" smtClean="0"/>
              <a:t>Preservation and Green Public Policy</a:t>
            </a:r>
          </a:p>
          <a:p>
            <a:r>
              <a:rPr lang="en-US" dirty="0" smtClean="0"/>
              <a:t>Small Group discussions and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Ohio Preservation Compact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2133600"/>
            <a:ext cx="7921625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Ohio Housing Finance Agency (OHFA)</a:t>
            </a:r>
          </a:p>
          <a:p>
            <a:pPr eaLnBrk="1" hangingPunct="1"/>
            <a:r>
              <a:rPr lang="en-US" smtClean="0"/>
              <a:t>Coalition on Homelessness and Housing        in Ohio (COHHIO)</a:t>
            </a:r>
          </a:p>
          <a:p>
            <a:pPr eaLnBrk="1" hangingPunct="1"/>
            <a:r>
              <a:rPr lang="en-US" smtClean="0"/>
              <a:t>Ohio Capital Finance Corporation (OCFC) / Ohio Capital Corporation for Housing (OCCH)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Compact Initiatives: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2133600"/>
            <a:ext cx="8150225" cy="403860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Develop and manage an on-line database/ clearing house of affordable housing data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Determine properties most at risk and develop strategies to “save” them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Identify, structure and close Preservation deals 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Provide TA to owners and managers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Complete policy work surrounding Preservation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Implement a scalable and sustainable $25M Preservation Loan Fund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772400" cy="914400"/>
          </a:xfrm>
        </p:spPr>
        <p:txBody>
          <a:bodyPr/>
          <a:lstStyle/>
          <a:p>
            <a:r>
              <a:rPr lang="en-US" dirty="0" smtClean="0"/>
              <a:t>Federal Advocacy and</a:t>
            </a:r>
            <a:br>
              <a:rPr lang="en-US" dirty="0" smtClean="0"/>
            </a:br>
            <a:r>
              <a:rPr lang="en-US" dirty="0" smtClean="0"/>
              <a:t> Partnership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772400" cy="914400"/>
          </a:xfrm>
        </p:spPr>
        <p:txBody>
          <a:bodyPr/>
          <a:lstStyle/>
          <a:p>
            <a:r>
              <a:rPr lang="en-US" dirty="0" smtClean="0"/>
              <a:t>Federal Advocacy and</a:t>
            </a:r>
            <a:br>
              <a:rPr lang="en-US" dirty="0" smtClean="0"/>
            </a:br>
            <a:r>
              <a:rPr lang="en-US" dirty="0" smtClean="0"/>
              <a:t> Partnership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924800" cy="914400"/>
          </a:xfrm>
        </p:spPr>
        <p:txBody>
          <a:bodyPr/>
          <a:lstStyle/>
          <a:p>
            <a:r>
              <a:rPr lang="en-US" dirty="0" smtClean="0"/>
              <a:t>State Preservation Policy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109CA-4E4C-468B-874E-63E979AAA4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5376</TotalTime>
  <Words>624</Words>
  <Application>Microsoft Office PowerPoint</Application>
  <PresentationFormat>On-screen Show (4:3)</PresentationFormat>
  <Paragraphs>124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Capsules</vt:lpstr>
      <vt:lpstr>1_Capsules</vt:lpstr>
      <vt:lpstr>2009 Affordable Housing and Energy Preservation Summit</vt:lpstr>
      <vt:lpstr>Presentation Topics</vt:lpstr>
      <vt:lpstr>The Ohio Preservation Compact</vt:lpstr>
      <vt:lpstr>The Compact Initiatives:</vt:lpstr>
      <vt:lpstr>Data Collection and Access</vt:lpstr>
      <vt:lpstr>Data Collection and Access</vt:lpstr>
      <vt:lpstr>Federal Advocacy and  Partnership Networks</vt:lpstr>
      <vt:lpstr>Federal Advocacy and  Partnership Networks</vt:lpstr>
      <vt:lpstr>State Preservation Policy Development</vt:lpstr>
      <vt:lpstr>State Preservation Policy Development</vt:lpstr>
      <vt:lpstr>The Preservation Loan Fund</vt:lpstr>
      <vt:lpstr>Preservation Loan Products</vt:lpstr>
      <vt:lpstr>Rate and Term</vt:lpstr>
      <vt:lpstr>Lending Guidelines</vt:lpstr>
      <vt:lpstr>Predevelopment Loan</vt:lpstr>
      <vt:lpstr>Acquisition Loan</vt:lpstr>
      <vt:lpstr>Collateral &amp; Fees</vt:lpstr>
      <vt:lpstr>Loan Fund Operations</vt:lpstr>
      <vt:lpstr>Questions, Thoughts and Ideas</vt:lpstr>
    </vt:vector>
  </TitlesOfParts>
  <Manager/>
  <Company>Ibel Agency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2005 PARTNERS’             LUNCHEON</dc:title>
  <dc:subject/>
  <dc:creator>Graphic Design</dc:creator>
  <cp:keywords/>
  <dc:description/>
  <cp:lastModifiedBy>Jonathan Welty</cp:lastModifiedBy>
  <cp:revision>215</cp:revision>
  <dcterms:created xsi:type="dcterms:W3CDTF">2005-03-16T14:59:04Z</dcterms:created>
  <dcterms:modified xsi:type="dcterms:W3CDTF">2009-09-23T22:19:00Z</dcterms:modified>
  <cp:category/>
</cp:coreProperties>
</file>